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8" r:id="rId2"/>
    <p:sldId id="372" r:id="rId3"/>
    <p:sldId id="376" r:id="rId4"/>
    <p:sldId id="373" r:id="rId5"/>
    <p:sldId id="325" r:id="rId6"/>
    <p:sldId id="374" r:id="rId7"/>
    <p:sldId id="375" r:id="rId8"/>
    <p:sldId id="395" r:id="rId9"/>
    <p:sldId id="321" r:id="rId10"/>
    <p:sldId id="377" r:id="rId11"/>
    <p:sldId id="378" r:id="rId12"/>
    <p:sldId id="381" r:id="rId13"/>
    <p:sldId id="382" r:id="rId14"/>
    <p:sldId id="383" r:id="rId15"/>
    <p:sldId id="379" r:id="rId16"/>
    <p:sldId id="380" r:id="rId17"/>
    <p:sldId id="384" r:id="rId18"/>
    <p:sldId id="387" r:id="rId19"/>
    <p:sldId id="385" r:id="rId20"/>
    <p:sldId id="386" r:id="rId21"/>
    <p:sldId id="388" r:id="rId22"/>
    <p:sldId id="389" r:id="rId23"/>
    <p:sldId id="390" r:id="rId24"/>
    <p:sldId id="391" r:id="rId25"/>
    <p:sldId id="392" r:id="rId26"/>
    <p:sldId id="393" r:id="rId27"/>
    <p:sldId id="397" r:id="rId28"/>
    <p:sldId id="3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7C8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586" autoAdjust="0"/>
    <p:restoredTop sz="86380" autoAdjust="0"/>
  </p:normalViewPr>
  <p:slideViewPr>
    <p:cSldViewPr>
      <p:cViewPr>
        <p:scale>
          <a:sx n="50" d="100"/>
          <a:sy n="50" d="100"/>
        </p:scale>
        <p:origin x="-172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D879C-E6D3-4867-8ED5-74E08F685C86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7000-416C-470A-9AA7-D55B5C71F0B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DAA4EA-AE19-4952-89B7-C547EB48546F}" type="datetimeFigureOut">
              <a:rPr lang="en-US" smtClean="0"/>
              <a:pPr/>
              <a:t>4/30/2019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B9A2727-377A-4DB6-9E53-E598014B1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4303479"/>
            <a:ext cx="92154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DR. Neha Antal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Assistant Professor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Department of Zoology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Govt. P.G. College for Women, Gandhinagar, Jammu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IN" sz="3200" b="1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ani_l3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 flipV="1">
            <a:off x="-3321889" y="3321857"/>
            <a:ext cx="6857999" cy="214285"/>
          </a:xfrm>
          <a:prstGeom prst="rect">
            <a:avLst/>
          </a:prstGeom>
          <a:noFill/>
        </p:spPr>
      </p:pic>
      <p:pic>
        <p:nvPicPr>
          <p:cNvPr id="7" name="Picture 6" descr="ani_l3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 flipV="1">
            <a:off x="5607890" y="3321858"/>
            <a:ext cx="6857999" cy="214285"/>
          </a:xfrm>
          <a:prstGeom prst="rect">
            <a:avLst/>
          </a:prstGeom>
          <a:noFill/>
        </p:spPr>
      </p:pic>
      <p:pic>
        <p:nvPicPr>
          <p:cNvPr id="8" name="Picture 7" descr="ani_l3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V="1">
            <a:off x="-481" y="0"/>
            <a:ext cx="9144480" cy="285728"/>
          </a:xfrm>
          <a:prstGeom prst="rect">
            <a:avLst/>
          </a:prstGeom>
          <a:noFill/>
        </p:spPr>
      </p:pic>
      <p:pic>
        <p:nvPicPr>
          <p:cNvPr id="9" name="Picture 8" descr="ani_l3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V="1">
            <a:off x="0" y="6572272"/>
            <a:ext cx="9144480" cy="285728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Structural Chromosomal Aberrations</a:t>
            </a:r>
          </a:p>
        </p:txBody>
      </p:sp>
      <p:pic>
        <p:nvPicPr>
          <p:cNvPr id="11" name="Picture 15" descr="F08-19"/>
          <p:cNvPicPr>
            <a:picLocks noChangeAspect="1" noChangeArrowheads="1"/>
          </p:cNvPicPr>
          <p:nvPr/>
        </p:nvPicPr>
        <p:blipFill>
          <a:blip r:embed="rId3"/>
          <a:srcRect l="7237" t="2083" r="20394" b="52778"/>
          <a:stretch>
            <a:fillRect/>
          </a:stretch>
        </p:blipFill>
        <p:spPr>
          <a:xfrm>
            <a:off x="2714612" y="1714488"/>
            <a:ext cx="3626852" cy="250033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35729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Duplication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1500175"/>
            <a:ext cx="521494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Tandem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adjacent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each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other.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Reverse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tandem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result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genes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arranged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opposite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order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original.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Tandem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end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chromosome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terminal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tandem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5.jpeg"/>
          <p:cNvPicPr/>
          <p:nvPr/>
        </p:nvPicPr>
        <p:blipFill>
          <a:blip r:embed="rId2" cstate="print"/>
          <a:srcRect r="16952"/>
          <a:stretch>
            <a:fillRect/>
          </a:stretch>
        </p:blipFill>
        <p:spPr>
          <a:xfrm>
            <a:off x="5286379" y="1500174"/>
            <a:ext cx="3714777" cy="52149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35729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Duplication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29190" y="1500174"/>
            <a:ext cx="4143404" cy="1500198"/>
            <a:chOff x="4929190" y="1500174"/>
            <a:chExt cx="4143404" cy="1500198"/>
          </a:xfrm>
        </p:grpSpPr>
        <p:pic>
          <p:nvPicPr>
            <p:cNvPr id="5" name="image6.jpeg"/>
            <p:cNvPicPr/>
            <p:nvPr/>
          </p:nvPicPr>
          <p:blipFill>
            <a:blip r:embed="rId2" cstate="print"/>
            <a:srcRect l="30725" t="14815" r="11944" b="66667"/>
            <a:stretch>
              <a:fillRect/>
            </a:stretch>
          </p:blipFill>
          <p:spPr>
            <a:xfrm>
              <a:off x="5357818" y="1500174"/>
              <a:ext cx="3429024" cy="714380"/>
            </a:xfrm>
            <a:prstGeom prst="rect">
              <a:avLst/>
            </a:prstGeom>
          </p:spPr>
        </p:pic>
        <p:pic>
          <p:nvPicPr>
            <p:cNvPr id="6" name="image6.jpeg"/>
            <p:cNvPicPr/>
            <p:nvPr/>
          </p:nvPicPr>
          <p:blipFill>
            <a:blip r:embed="rId2" cstate="print"/>
            <a:srcRect l="29860" t="84938" r="866" b="247"/>
            <a:stretch>
              <a:fillRect/>
            </a:stretch>
          </p:blipFill>
          <p:spPr>
            <a:xfrm>
              <a:off x="4929190" y="2428868"/>
              <a:ext cx="4143404" cy="571504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00175"/>
            <a:ext cx="521494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Displaced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duplicated region is not situated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adjacent to the original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Transposed duplication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duplicated part arrange to a non homologous chromosome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35729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Duplication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1500175"/>
            <a:ext cx="85725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	An example is the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Drosophila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eye shape allele,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Bar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, that reduces the number of eye facets, giving the eye a slit-like rather than oval appearance.</a:t>
            </a:r>
          </a:p>
          <a:p>
            <a:pPr lvl="0" algn="just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	</a:t>
            </a:r>
          </a:p>
          <a:p>
            <a:pPr lvl="0" algn="just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	Cytological examination of chromosomes showed that the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Bar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allele results from duplication of a small segment (16A) of the X chromosome.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636" y="622190"/>
            <a:ext cx="8698727" cy="56136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71470" y="443110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prophase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I,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loop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can assume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different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configurations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that maximize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pairing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related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regions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0958" tIns="49197" rIns="568146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4" name="image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28736"/>
            <a:ext cx="8405842" cy="285752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42908" y="71414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loops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form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when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chromosomes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pair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heterozygotes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WBB02S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35729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spc="-1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Position Effect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00175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Due to change in the position of a gene or a gene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group in relation to other genes in a chromosome, phenotype of organism is altered, this effect is called position effect.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6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It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also represents a source of genetic variation.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35729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Inversion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8358246" cy="4429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44" y="1428736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Rotation of a part of a chromosome or a set of genes by 180º on its own axis.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14300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Inversion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428660" y="1071546"/>
            <a:ext cx="9858444" cy="533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0670" tIns="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meiotic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consequence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depends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whether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 inversion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occurs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homozygote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heterozygote.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homozygote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will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have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normal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meiosis.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effect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heterozygote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depends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whether crossing-over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occurs.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crossing-over,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meiotic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problems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occur.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crossing-over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occurs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inversion,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unequal crossover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may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produce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serious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genetic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consequences.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14300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Inversion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-142908" y="1500174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2907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Heterozygous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Pericentric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Inversion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normal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gamete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gamete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with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inversion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gamete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with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gamete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with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reciprocal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Heterozygous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Paracentric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41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Inversion: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normal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gamete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gamete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with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inversion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Two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products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898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material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lost.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7"/>
            <a:ext cx="8143932" cy="5929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7141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Crossing over in Pericentric Inversion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-1000164" y="0"/>
            <a:ext cx="11001452" cy="41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122" tIns="234876" rIns="14568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6795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aberrations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substantial changes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structure and number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6795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typically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affect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more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6795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also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called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9192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mutations</a:t>
            </a: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679575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3867227"/>
            <a:ext cx="8858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79575" algn="l"/>
              </a:tabLst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Chromosomal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aberrations or mutation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is of two types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79575" algn="l"/>
              </a:tabLst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Structural chromosomal mutation: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Changes inn the gene number or gene arrangement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79575" algn="l"/>
              </a:tabLst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Numerical chromosomal mutation: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Change in the number of chromosome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7141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Crossing over in Paracentric Inversion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725556"/>
            <a:ext cx="8429684" cy="59181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inversion,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total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amount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information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stays 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same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Therefore,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great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majority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inversions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have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phenotypic consequences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cases,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inversions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alter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phenotype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an individual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Break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point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effect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breaks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leading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inversion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occur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vital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Position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effect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repositioned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way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alters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expression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About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2%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human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population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carries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inversions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that 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detectable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light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microscope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individuals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phenotypically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normal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However,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few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produce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offspring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genetic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abnormalities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14300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spc="-1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Translocation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-571536" y="1071546"/>
            <a:ext cx="9429784" cy="574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6" tIns="328509" rIns="47451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5988" algn="l"/>
                <a:tab pos="9175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	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occurs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when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 segment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becomes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attached to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another.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5988" algn="l"/>
                <a:tab pos="9175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	There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two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main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types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medically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important translocations: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5988" algn="l"/>
                <a:tab pos="917575" algn="l"/>
              </a:tabLst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Reciprocal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(balanced)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96988" algn="l"/>
                <a:tab pos="1298575" algn="l"/>
              </a:tabLst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Robertsonian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(unbalanced)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96988" algn="l"/>
                <a:tab pos="1298575" algn="l"/>
              </a:tabLst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	Both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types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capable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 causing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disease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humans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5988" algn="l"/>
                <a:tab pos="917575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5988" algn="l"/>
                <a:tab pos="917575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298575" y="4673578"/>
            <a:ext cx="9144000" cy="88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6" tIns="174570" rIns="136482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6988" algn="l"/>
                <a:tab pos="129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96988" algn="l"/>
                <a:tab pos="12985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298575" y="4673578"/>
            <a:ext cx="9144000" cy="88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6" tIns="174570" rIns="136482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6988" algn="l"/>
                <a:tab pos="129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96988" algn="l"/>
                <a:tab pos="12985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1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2" y="500042"/>
            <a:ext cx="8829675" cy="60722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298575" y="4673578"/>
            <a:ext cx="9144000" cy="88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6" tIns="174570" rIns="136482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6988" algn="l"/>
                <a:tab pos="129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96988" algn="l"/>
                <a:tab pos="12985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-357222" y="127038"/>
            <a:ext cx="950122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0670" tIns="0" rIns="48403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0925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Reciprocal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reciprocal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two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non-homologous chromosomes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exchange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material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05092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Reciprocal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lead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rearrangement 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material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total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amount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Thus,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also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called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balanced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298575" y="4673578"/>
            <a:ext cx="9144000" cy="88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6" tIns="174570" rIns="136482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6988" algn="l"/>
                <a:tab pos="129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96988" algn="l"/>
                <a:tab pos="12985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357222" y="0"/>
            <a:ext cx="10501386" cy="49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0670" tIns="344379" rIns="112677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0925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" pitchFamily="34" charset="0"/>
                <a:cs typeface="Tahoma" pitchFamily="34" charset="0"/>
              </a:rPr>
              <a:t>Robertsonian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Arial" pitchFamily="34" charset="0"/>
                <a:cs typeface="Tahoma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" pitchFamily="34" charset="0"/>
                <a:cs typeface="Tahoma" pitchFamily="34" charset="0"/>
              </a:rPr>
              <a:t>Translocations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Robertsonian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transfer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 genetic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material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occurs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only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direction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Robertsonian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associated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with phenotypic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abnormalities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even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lethality.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Example: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Familial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Syndrome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condition,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majority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21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is attached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14.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individual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would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have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three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copies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found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on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large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segment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21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Therefore,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exhibit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characteristics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syndrome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298575" y="4673578"/>
            <a:ext cx="9144000" cy="88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6" tIns="174570" rIns="136482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6988" algn="l"/>
                <a:tab pos="129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96988" algn="l"/>
                <a:tab pos="12985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-428660" y="0"/>
            <a:ext cx="11001452" cy="53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0670" tIns="139656" rIns="149019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occurs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follows: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Breaks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occur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extreme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ends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short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two non-homologous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acrocentric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larger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fragments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fuse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their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centromeic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regions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to form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single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small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acrocentric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fragments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subsequently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lost.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type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most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type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 chromosomal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rearrangement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humans.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Robertsonian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confined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to chromosomes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13,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14,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15,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21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09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acrocentric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-714381" y="3786190"/>
            <a:ext cx="6357951" cy="294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6" tIns="174570" rIns="136482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296988" algn="l"/>
                <a:tab pos="1298575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An aggressive (fast-growing) type of B-cell non-Hodgkin lymphoma that occurs most often in children and young adults. The disease may affect the jaw, central nervous system, bowel, kidneys, ovaries, or other organs. 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52480" y="857232"/>
            <a:ext cx="8305800" cy="5214937"/>
            <a:chOff x="1460" y="2660"/>
            <a:chExt cx="13080" cy="8212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0" y="2660"/>
              <a:ext cx="8534" cy="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40" y="6240"/>
              <a:ext cx="7100" cy="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11042" y="9122"/>
              <a:ext cx="0" cy="0"/>
            </a:xfrm>
            <a:prstGeom prst="line">
              <a:avLst/>
            </a:prstGeom>
            <a:noFill/>
            <a:ln w="2743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auto">
            <a:xfrm>
              <a:off x="10447" y="8527"/>
              <a:ext cx="245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245"/>
                </a:cxn>
                <a:cxn ang="0">
                  <a:pos x="245" y="82"/>
                </a:cxn>
                <a:cxn ang="0">
                  <a:pos x="0" y="0"/>
                </a:cxn>
              </a:cxnLst>
              <a:rect l="0" t="0" r="r" b="b"/>
              <a:pathLst>
                <a:path w="245" h="245">
                  <a:moveTo>
                    <a:pt x="0" y="0"/>
                  </a:moveTo>
                  <a:lnTo>
                    <a:pt x="82" y="245"/>
                  </a:lnTo>
                  <a:lnTo>
                    <a:pt x="245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9842" y="10322"/>
              <a:ext cx="0" cy="0"/>
            </a:xfrm>
            <a:prstGeom prst="line">
              <a:avLst/>
            </a:prstGeom>
            <a:noFill/>
            <a:ln w="2743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9247" y="9727"/>
              <a:ext cx="245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245"/>
                </a:cxn>
                <a:cxn ang="0">
                  <a:pos x="245" y="82"/>
                </a:cxn>
                <a:cxn ang="0">
                  <a:pos x="0" y="0"/>
                </a:cxn>
              </a:cxnLst>
              <a:rect l="0" t="0" r="r" b="b"/>
              <a:pathLst>
                <a:path w="245" h="245">
                  <a:moveTo>
                    <a:pt x="0" y="0"/>
                  </a:moveTo>
                  <a:lnTo>
                    <a:pt x="82" y="245"/>
                  </a:lnTo>
                  <a:lnTo>
                    <a:pt x="245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2800"/>
                </a:solidFill>
                <a:effectLst/>
                <a:latin typeface="Arial" pitchFamily="34" charset="0"/>
                <a:ea typeface="Verdana" pitchFamily="34" charset="0"/>
                <a:cs typeface="Verdana" pitchFamily="34" charset="0"/>
              </a:rPr>
              <a:t>Burkitt’s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2800"/>
                </a:solidFill>
                <a:effectLst/>
                <a:latin typeface="Arial" pitchFamily="34" charset="0"/>
                <a:ea typeface="Verdana" pitchFamily="34" charset="0"/>
                <a:cs typeface="Verdana" pitchFamily="34" charset="0"/>
              </a:rPr>
              <a:t> lymphoma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Public\Pictures\Sample Pictures\Tul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8"/>
            <a:ext cx="9144000" cy="678658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285784" y="928670"/>
            <a:ext cx="9715568" cy="4708981"/>
          </a:xfrm>
          <a:prstGeom prst="rect">
            <a:avLst/>
          </a:prstGeom>
          <a:noFill/>
          <a:ln w="76200">
            <a:noFill/>
          </a:ln>
          <a:scene3d>
            <a:camera prst="isometricOffAxis1Right"/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US" sz="1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ungsuh" pitchFamily="18" charset="-127"/>
                <a:ea typeface="Gungsuh" pitchFamily="18" charset="-127"/>
              </a:rPr>
              <a:t>Thank You</a:t>
            </a:r>
          </a:p>
        </p:txBody>
      </p:sp>
      <p:pic>
        <p:nvPicPr>
          <p:cNvPr id="5" name="Picture 1" descr="C:\Program Files (x86)\Microsoft Office\MEDIA\OFFICE12\Lines\BD10256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900"/>
            <a:ext cx="9144000" cy="428628"/>
          </a:xfrm>
          <a:prstGeom prst="rect">
            <a:avLst/>
          </a:prstGeom>
          <a:noFill/>
        </p:spPr>
      </p:pic>
      <p:pic>
        <p:nvPicPr>
          <p:cNvPr id="6" name="Picture 1" descr="C:\Program Files (x86)\Microsoft Office\MEDIA\OFFICE12\Lines\BD10256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572272"/>
            <a:ext cx="9144000" cy="428628"/>
          </a:xfrm>
          <a:prstGeom prst="rect">
            <a:avLst/>
          </a:prstGeom>
          <a:noFill/>
        </p:spPr>
      </p:pic>
      <p:pic>
        <p:nvPicPr>
          <p:cNvPr id="7" name="Picture 1" descr="C:\Program Files (x86)\Microsoft Office\MEDIA\OFFICE12\Lines\BD10256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07851" y="3250429"/>
            <a:ext cx="6929486" cy="428628"/>
          </a:xfrm>
          <a:prstGeom prst="rect">
            <a:avLst/>
          </a:prstGeom>
          <a:noFill/>
        </p:spPr>
      </p:pic>
      <p:sp>
        <p:nvSpPr>
          <p:cNvPr id="1031" name="AutoShape 7"/>
          <p:cNvSpPr>
            <a:spLocks noChangeAspect="1" noChangeArrowheads="1"/>
          </p:cNvSpPr>
          <p:nvPr/>
        </p:nvSpPr>
        <p:spPr bwMode="auto">
          <a:xfrm>
            <a:off x="1588" y="215900"/>
            <a:ext cx="9358312" cy="6858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8"/>
          <p:cNvSpPr>
            <a:spLocks noChangeAspect="1" noChangeArrowheads="1"/>
          </p:cNvSpPr>
          <p:nvPr/>
        </p:nvSpPr>
        <p:spPr bwMode="auto">
          <a:xfrm>
            <a:off x="1588" y="215900"/>
            <a:ext cx="9358312" cy="6858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1" descr="C:\Program Files (x86)\Microsoft Office\MEDIA\OFFICE12\Lines\BD10256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357618" y="3214686"/>
            <a:ext cx="6929486" cy="500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35729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Alterations</a:t>
            </a:r>
            <a:r>
              <a:rPr lang="en-US" sz="4000" dirty="0" smtClean="0">
                <a:solidFill>
                  <a:srgbClr val="0727D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in</a:t>
            </a:r>
            <a:r>
              <a:rPr lang="en-US" sz="4000" dirty="0" smtClean="0">
                <a:solidFill>
                  <a:srgbClr val="0727D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Chromosome</a:t>
            </a:r>
            <a:r>
              <a:rPr lang="en-US" sz="4000" dirty="0" smtClean="0">
                <a:solidFill>
                  <a:srgbClr val="0727D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Structure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86" y="2928934"/>
            <a:ext cx="557182" cy="557182"/>
          </a:xfrm>
          <a:prstGeom prst="rect">
            <a:avLst/>
          </a:prstGeom>
          <a:noFill/>
        </p:spPr>
      </p:pic>
      <p:pic>
        <p:nvPicPr>
          <p:cNvPr id="5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86" y="4572008"/>
            <a:ext cx="557182" cy="557182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-428660" y="1285860"/>
            <a:ext cx="9858444" cy="50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6846" tIns="344379" rIns="42849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71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two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primary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ways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which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structure 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be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altered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total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amount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information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 chromosome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change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tabLst>
                <a:tab pos="1527175" algn="l"/>
              </a:tabLst>
            </a:pPr>
            <a:r>
              <a:rPr lang="en-US" sz="2800" dirty="0" smtClean="0"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Decrease:</a:t>
            </a:r>
            <a:r>
              <a:rPr lang="en-US" sz="2800" dirty="0" smtClean="0">
                <a:solidFill>
                  <a:srgbClr val="434DD6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Deficiencies/Deletions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tabLst>
                <a:tab pos="1527175" algn="l"/>
              </a:tabLst>
            </a:pPr>
            <a:r>
              <a:rPr lang="en-US" sz="2800" dirty="0" smtClean="0"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Increase:</a:t>
            </a:r>
            <a:r>
              <a:rPr lang="en-US" sz="2800" dirty="0" smtClean="0">
                <a:solidFill>
                  <a:srgbClr val="434DD6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Duplications</a:t>
            </a:r>
            <a:r>
              <a:rPr lang="en-US" sz="2800" dirty="0" smtClean="0">
                <a:solidFill>
                  <a:srgbClr val="434DD6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&amp;</a:t>
            </a:r>
            <a:r>
              <a:rPr lang="en-US" sz="2800" dirty="0" smtClean="0">
                <a:solidFill>
                  <a:srgbClr val="434DD6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Insertions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genetic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material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may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remain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same,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but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is rearranged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434DD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5271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Inversions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5271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35729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Alterations</a:t>
            </a:r>
            <a:r>
              <a:rPr lang="en-US" sz="4000" dirty="0" smtClean="0">
                <a:solidFill>
                  <a:srgbClr val="0727D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in</a:t>
            </a:r>
            <a:r>
              <a:rPr lang="en-US" sz="4000" dirty="0" smtClean="0">
                <a:solidFill>
                  <a:srgbClr val="0727D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Chromosome</a:t>
            </a:r>
            <a:r>
              <a:rPr lang="en-US" sz="4000" dirty="0" smtClean="0">
                <a:solidFill>
                  <a:srgbClr val="0727D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Structure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8" y="1428736"/>
            <a:ext cx="557182" cy="557182"/>
          </a:xfrm>
          <a:prstGeom prst="rect">
            <a:avLst/>
          </a:prstGeom>
          <a:noFill/>
        </p:spPr>
      </p:pic>
      <p:pic>
        <p:nvPicPr>
          <p:cNvPr id="5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8" y="4214818"/>
            <a:ext cx="557182" cy="557182"/>
          </a:xfrm>
          <a:prstGeom prst="rect">
            <a:avLst/>
          </a:prstGeom>
          <a:noFill/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1357298"/>
            <a:ext cx="8858280" cy="529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0670" tIns="6348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817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Deletion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8175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oss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segment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Duplication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Repetition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chromosomal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segment</a:t>
            </a:r>
            <a:endParaRPr lang="en-US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2800" b="1" dirty="0" smtClean="0"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Inversion</a:t>
            </a:r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change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direction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genetic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material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along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 single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817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434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81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segment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becomes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attached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a non-homologous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chromosome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9081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9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Simple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9192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9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81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way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transfer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9081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9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Reciprocal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9192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9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translocations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81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Two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way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Tahoma" pitchFamily="34" charset="0"/>
              </a:rPr>
              <a:t>transfer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8" y="3014694"/>
            <a:ext cx="557182" cy="557182"/>
          </a:xfrm>
          <a:prstGeom prst="rect">
            <a:avLst/>
          </a:prstGeom>
          <a:noFill/>
        </p:spPr>
      </p:pic>
      <p:pic>
        <p:nvPicPr>
          <p:cNvPr id="8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8" y="2228876"/>
            <a:ext cx="557182" cy="5571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07157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lang="en-US" sz="5000" b="1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DELETION</a:t>
            </a: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928802"/>
            <a:ext cx="571504" cy="571504"/>
          </a:xfrm>
          <a:prstGeom prst="rect">
            <a:avLst/>
          </a:prstGeom>
          <a:noFill/>
        </p:spPr>
      </p:pic>
      <p:pic>
        <p:nvPicPr>
          <p:cNvPr id="45061" name="image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7" y="1519257"/>
            <a:ext cx="2981315" cy="4512545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42876" y="1202842"/>
            <a:ext cx="61436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3588" algn="l"/>
                <a:tab pos="7651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3588" algn="l"/>
                <a:tab pos="765175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chromosome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missing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3588" algn="l"/>
                <a:tab pos="765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Deletions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start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with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chromosom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breaks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induced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by: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763588" algn="l"/>
                <a:tab pos="765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Heat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radiation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(especially ionizing).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763588" algn="l"/>
                <a:tab pos="765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Viruses.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763588" algn="l"/>
                <a:tab pos="765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Chemicals.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763588" algn="l"/>
                <a:tab pos="765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Transposable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elements.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763588" algn="l"/>
                <a:tab pos="765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Errors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recombination.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3588" algn="l"/>
                <a:tab pos="765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Deletions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revert,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because 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gone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(degraded)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3588" algn="l"/>
                <a:tab pos="765175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Types: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3588" algn="l"/>
                <a:tab pos="765175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Terminal - involve one break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3588" algn="l"/>
                <a:tab pos="765175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Intercalary- involve two breaks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4500570"/>
            <a:ext cx="571504" cy="571504"/>
          </a:xfrm>
          <a:prstGeom prst="rect">
            <a:avLst/>
          </a:prstGeom>
          <a:noFill/>
        </p:spPr>
      </p:pic>
      <p:pic>
        <p:nvPicPr>
          <p:cNvPr id="18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500174"/>
            <a:ext cx="571504" cy="571504"/>
          </a:xfrm>
          <a:prstGeom prst="rect">
            <a:avLst/>
          </a:prstGeom>
          <a:noFill/>
        </p:spPr>
      </p:pic>
      <p:pic>
        <p:nvPicPr>
          <p:cNvPr id="19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5214950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07157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lang="en-US" sz="5000" b="1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DELETION</a:t>
            </a: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2071678"/>
            <a:ext cx="571504" cy="571504"/>
          </a:xfrm>
          <a:prstGeom prst="rect">
            <a:avLst/>
          </a:prstGeom>
          <a:noFill/>
        </p:spPr>
      </p:pic>
      <p:pic>
        <p:nvPicPr>
          <p:cNvPr id="17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4214818"/>
            <a:ext cx="571504" cy="571504"/>
          </a:xfrm>
          <a:prstGeom prst="rect">
            <a:avLst/>
          </a:prstGeom>
          <a:noFill/>
        </p:spPr>
      </p:pic>
      <p:pic>
        <p:nvPicPr>
          <p:cNvPr id="18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214422"/>
            <a:ext cx="571504" cy="571504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-857288" y="253407"/>
            <a:ext cx="10572824" cy="574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122" tIns="144417" rIns="54434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79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79575" algn="l"/>
              </a:tabLst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79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effect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depends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what was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deleted.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79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79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allele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homozygous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wild- type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organism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may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normal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phenotype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While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same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deletion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wild-type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allele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 heterozygote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would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produce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mutant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phenotype.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79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79575" algn="l"/>
              </a:tabLst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Deletion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centromere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results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an acentric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chromosome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that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lost,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usually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with serious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lethal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consequences.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79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571504" cy="571504"/>
          </a:xfrm>
          <a:prstGeom prst="rect">
            <a:avLst/>
          </a:prstGeom>
          <a:noFill/>
        </p:spPr>
      </p:pic>
      <p:pic>
        <p:nvPicPr>
          <p:cNvPr id="18" name="Picture 11" descr="WBB02S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71414"/>
            <a:ext cx="571504" cy="571504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00034" y="71414"/>
            <a:ext cx="86439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Human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disorders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caused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by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large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chromosomal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deletions are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generally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seen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heterozygotes,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since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homozygotes usually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die.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number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gene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copies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important.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Syndromes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result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from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loss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several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many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genes.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Examples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human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disorders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caused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by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large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chromosomal deletions: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Cri-du-chat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(“cry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cat”)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syndrome,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resulting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from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deletion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part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short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arm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 chromosome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1050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Cat like cry,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malformation of larynx, moon face, micrognathia, microcephally, low set ears,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mental retardation.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"/>
              <a:tabLst>
                <a:tab pos="105092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4500570"/>
            <a:ext cx="86439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Pseudo-dominance: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In the presence of deletion, sometimes a recessive allele of the normal homologous chromosome will behave like a dominant allele i.e. it will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phenotypically express itself.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en-US" sz="24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428604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Cri du chat Syndrome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	Variation in phenotype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associated with region deleted has been observed</a:t>
            </a:r>
          </a:p>
          <a:p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	Researchers have identified regions with genes involved in larynx and nervous system development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8319" y="158539"/>
            <a:ext cx="2894275" cy="441346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"/>
            <a:ext cx="9144000" cy="135729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0000">
                  <a:gamma/>
                  <a:tint val="10196"/>
                  <a:invGamma/>
                </a:srgbClr>
              </a:gs>
            </a:gsLst>
            <a:lin ang="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en-US" sz="5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727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Duplication</a:t>
            </a:r>
            <a:endParaRPr lang="en-US" sz="4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314" y="1981321"/>
            <a:ext cx="571500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Duplications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result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from doubling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chromosomal segments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Presence of a part of a chromosome in excess of the normal complement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132" y="1802479"/>
            <a:ext cx="3143272" cy="4698355"/>
          </a:xfrm>
          <a:prstGeom prst="rect">
            <a:avLst/>
          </a:prstGeom>
        </p:spPr>
      </p:pic>
      <p:pic>
        <p:nvPicPr>
          <p:cNvPr id="5" name="Picture 11" descr="WBB02S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928802"/>
            <a:ext cx="571504" cy="571504"/>
          </a:xfrm>
          <a:prstGeom prst="rect">
            <a:avLst/>
          </a:prstGeom>
          <a:noFill/>
        </p:spPr>
      </p:pic>
      <p:pic>
        <p:nvPicPr>
          <p:cNvPr id="6" name="Picture 11" descr="WBB02S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3643314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 cstate="print"/>
          <a:tile tx="0" ty="0" sx="100000" sy="100000" flip="none" algn="tl"/>
        </a:blipFill>
      </a:spPr>
      <a:bodyPr rtlCol="0" anchor="ctr"/>
      <a:lstStyle>
        <a:defPPr algn="ctr">
          <a:defRPr sz="3200" b="1" dirty="0" smtClean="0">
            <a:solidFill>
              <a:schemeClr val="bg1">
                <a:lumMod val="95000"/>
                <a:lumOff val="5000"/>
              </a:schemeClr>
            </a:solidFill>
            <a:latin typeface="Andalus" pitchFamily="18" charset="-78"/>
            <a:cs typeface="Andalus" pitchFamily="18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5924</TotalTime>
  <Words>1064</Words>
  <Application>Microsoft Office PowerPoint</Application>
  <PresentationFormat>On-screen Show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RAMESH CHAND</dc:creator>
  <cp:lastModifiedBy>sony</cp:lastModifiedBy>
  <cp:revision>482</cp:revision>
  <dcterms:created xsi:type="dcterms:W3CDTF">2012-11-09T06:43:56Z</dcterms:created>
  <dcterms:modified xsi:type="dcterms:W3CDTF">2019-04-30T05:30:39Z</dcterms:modified>
</cp:coreProperties>
</file>